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5" r:id="rId2"/>
    <p:sldId id="274" r:id="rId3"/>
    <p:sldId id="277" r:id="rId4"/>
    <p:sldId id="278" r:id="rId5"/>
    <p:sldId id="279" r:id="rId6"/>
    <p:sldId id="280" r:id="rId7"/>
    <p:sldId id="281" r:id="rId8"/>
    <p:sldId id="282" r:id="rId9"/>
    <p:sldId id="284" r:id="rId10"/>
    <p:sldId id="283" r:id="rId11"/>
    <p:sldId id="285" r:id="rId12"/>
    <p:sldId id="286" r:id="rId13"/>
    <p:sldId id="287" r:id="rId14"/>
    <p:sldId id="289" r:id="rId15"/>
    <p:sldId id="288" r:id="rId16"/>
    <p:sldId id="290" r:id="rId17"/>
    <p:sldId id="293" r:id="rId18"/>
    <p:sldId id="292" r:id="rId19"/>
    <p:sldId id="291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5" r:id="rId31"/>
    <p:sldId id="304" r:id="rId32"/>
    <p:sldId id="306" r:id="rId33"/>
    <p:sldId id="271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43BF-716A-4DE9-855F-D70FDC9CEA68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AD22B-8A90-4E4C-9B59-57E8C099F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90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AD22B-8A90-4E4C-9B59-57E8C099FC9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25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E018E-808D-2BF2-F23E-3E0E67AC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3DA65-13F2-795E-3702-B2AE298D4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5E3F8C-2B94-0347-8489-BA81D690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4AE546-5EA1-AF6A-F31B-51EFD1BB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7F1CBF-2A0D-7302-8274-68CB973A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73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F5F3A6-1EC5-7D55-FFCF-0935BE83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07472E-B74D-621C-5AED-83A778F17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3C1531-A93B-779B-F37F-BE000CC8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6E0231-AAF7-DC7A-74EC-DD3E2126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C5D838-1688-9942-7093-D2F8A4BF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0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313802C-F608-A4B6-0CDA-1DC2E546E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C20561-AE52-FF95-257D-382DD1596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4973C2-A906-719F-F00B-DB845E48E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B3BBBA-A472-7274-8DF2-31964CB15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0F5EEA-7393-1680-42D6-4184C91D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931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9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0621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3770438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2510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ADF2E-08B3-7D8A-255B-14BE5342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CCCCB1-F274-F359-A3B0-3F1B0E8EF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263310-F90C-682A-5469-C0D0F33F1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C4D5B8-B654-9CB3-917A-B15980706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81EB30-1825-C3A7-9D92-620BE00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02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64136-9970-6D4C-1806-F6C04665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EAAAC8-E7DF-121F-D946-42061CD83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EB3708-5F80-3391-B46D-66929618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3D97B5-6665-E19F-242C-8FA4C9D0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7AAC7-7587-E28A-28AD-B21D8147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97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28F8A-85B2-8E0D-8EA0-FE2DAC7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50A149-3D2E-72FD-E29A-1D5E451FE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E1813E-FF07-552E-23C6-F49CB9699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48008E-59FE-A7AC-9820-6C35D7FD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515709-432B-2A1A-E0D5-BE88812D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FBBE54-F09A-5A19-2F9F-2DC4CDC1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57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72E7E2-FBBC-27B6-F8AA-773289A2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781143-4BEE-C3A1-A158-72485F7CC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19E872-BE19-EE59-204C-1603159F5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515AD4-7224-FA7C-B730-16F986E94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9B5EF7-6AF5-5CBD-A40F-01A3C69E2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04C649-A00A-E9B3-272E-F41AE64BD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FE99B83-5C23-A7FE-1093-E2EE6837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B7EC11-3C58-D412-368C-7DD6BB78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48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0BFE4-6356-755D-70ED-D3DF5994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2A0FA3-99FC-17A9-BFDC-1CF557A8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D1A1BB-58D9-3E04-5C6D-5B48E832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84B066-ED28-F6BD-AC28-7B27A7E7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9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32994EC-E358-7B22-1F17-037F5175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6DFF951-4C22-9B9F-0C26-6CE6E463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ACA036-BCF0-8B3D-490F-D4A9D321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83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D421C0-2A98-6D97-9A40-870A3B9A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F42D9F-F2BB-BA74-5559-2CEAA4776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E53D15-5909-04BA-905E-30BF44420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3055DD-B07A-185D-918E-59300B88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E5956C-6BB7-EB7B-9684-520870D8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757FF5-D559-12CB-9DEB-20E3DA8E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80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9353F-BB50-2297-4468-47EFA6CE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181CC9-81E5-02D6-18AA-584F4FAEA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1E0918-2DB4-2707-CECD-F1D67EEDD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37ACE2-5B80-55B1-D80E-F7571A1C9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7C04B4-3D4A-0333-0A57-B35A92BB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D84503-1401-C012-76A3-8F00C7D4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397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3547D-DBD0-CDA6-BC9C-ED91F258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E97D3D-0F05-A6BD-032C-04D82427B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226A30-B1E8-9FE2-22CB-6804B7433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D7D66-CB96-416C-A62D-285317806439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2A1B58-17DE-D63F-DB20-F5D929E71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AA2176-50FB-6C65-1339-AD8775D3A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59913-8C36-4228-98EE-98DB8AA53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03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u-RU" sz="2200" dirty="0"/>
              <a:t>Разработка бота с ИИ проблемы и решения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на примере разработки бота на основе </a:t>
            </a:r>
            <a:r>
              <a:rPr lang="en-US" dirty="0"/>
              <a:t>Telegram </a:t>
            </a:r>
            <a:r>
              <a:rPr lang="ru-RU" dirty="0"/>
              <a:t>и </a:t>
            </a:r>
            <a:r>
              <a:rPr lang="en-US" dirty="0"/>
              <a:t>OpenAI (ChatGPT)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Артемов Алексей Владимирович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2024 г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Помощник, который всегда с тобой! Преимущества: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5">
            <a:extLst>
              <a:ext uri="{FF2B5EF4-FFF2-40B4-BE49-F238E27FC236}">
                <a16:creationId xmlns:a16="http://schemas.microsoft.com/office/drawing/2014/main" id="{2B48EDE1-EFDB-EA98-B94F-530758F75796}"/>
              </a:ext>
            </a:extLst>
          </p:cNvPr>
          <p:cNvSpPr txBox="1">
            <a:spLocks/>
          </p:cNvSpPr>
          <p:nvPr/>
        </p:nvSpPr>
        <p:spPr>
          <a:xfrm>
            <a:off x="627377" y="12715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Бот на основе «Телеграма» имеет следую-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щие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преимущества:</a:t>
            </a:r>
          </a:p>
          <a:p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 конфиденциальность 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инфор-мации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пользователей реализуя разделение контента и регистрацию пользователей. </a:t>
            </a:r>
          </a:p>
          <a:p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Сохраняет контекст даже прерванного диалога</a:t>
            </a:r>
          </a:p>
          <a:p>
            <a:pPr rtl="0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Сохраняет базу данных на диск при завершении работы сервера для длительного хранения и возможности восстановления</a:t>
            </a:r>
          </a:p>
          <a:p>
            <a:pPr rtl="0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Хранит базу данных диалогов в оперативной памяти для быстрого доступа</a:t>
            </a:r>
            <a:endParaRPr lang="ru-RU" sz="2000" b="0" i="0" dirty="0">
              <a:solidFill>
                <a:srgbClr val="080808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b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3B49A9D-1F9C-B393-22CC-8ED7FB67D8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" b="268"/>
          <a:stretch>
            <a:fillRect/>
          </a:stretch>
        </p:blipFill>
        <p:spPr>
          <a:xfrm>
            <a:off x="6227763" y="1358900"/>
            <a:ext cx="5400675" cy="4878388"/>
          </a:xfrm>
        </p:spPr>
      </p:pic>
    </p:spTree>
    <p:extLst>
      <p:ext uri="{BB962C8B-B14F-4D97-AF65-F5344CB8AC3E}">
        <p14:creationId xmlns:p14="http://schemas.microsoft.com/office/powerpoint/2010/main" val="209012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Помощник, который всегда с тобой! Преимущества: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5">
            <a:extLst>
              <a:ext uri="{FF2B5EF4-FFF2-40B4-BE49-F238E27FC236}">
                <a16:creationId xmlns:a16="http://schemas.microsoft.com/office/drawing/2014/main" id="{2B48EDE1-EFDB-EA98-B94F-530758F75796}"/>
              </a:ext>
            </a:extLst>
          </p:cNvPr>
          <p:cNvSpPr txBox="1">
            <a:spLocks/>
          </p:cNvSpPr>
          <p:nvPr/>
        </p:nvSpPr>
        <p:spPr>
          <a:xfrm>
            <a:off x="627377" y="12715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Бот на основе «Телеграма» имеет следую-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щие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преимущества:</a:t>
            </a:r>
          </a:p>
          <a:p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 возможность восстановления базы данных при сбое в работе сервера</a:t>
            </a:r>
          </a:p>
          <a:p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Ограничивает количество запросов пользователей - 1 запрос в 1 секунду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от 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DDoS 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атак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ограничение количества токенов и величину контекста диалога для каждого пользователя для  реализации эффективной работы системы, повышения качества ответов и защиты от возможных злоупотреблений</a:t>
            </a:r>
          </a:p>
          <a:p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 логирование для разбора сбоев и спорных ситуаций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7A9394-ABF8-3343-42A5-1E6516B6CCD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" b="699"/>
          <a:stretch>
            <a:fillRect/>
          </a:stretch>
        </p:blipFill>
        <p:spPr>
          <a:xfrm>
            <a:off x="6227763" y="1358900"/>
            <a:ext cx="5400675" cy="4878388"/>
          </a:xfrm>
        </p:spPr>
      </p:pic>
    </p:spTree>
    <p:extLst>
      <p:ext uri="{BB962C8B-B14F-4D97-AF65-F5344CB8AC3E}">
        <p14:creationId xmlns:p14="http://schemas.microsoft.com/office/powerpoint/2010/main" val="60018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ru-RU" b="1" dirty="0"/>
              <a:t>Реализация бота</a:t>
            </a:r>
            <a:endParaRPr lang="ru-RU" dirty="0"/>
          </a:p>
        </p:txBody>
      </p:sp>
      <p:sp>
        <p:nvSpPr>
          <p:cNvPr id="3" name="Рисунок 6">
            <a:extLst>
              <a:ext uri="{FF2B5EF4-FFF2-40B4-BE49-F238E27FC236}">
                <a16:creationId xmlns:a16="http://schemas.microsoft.com/office/drawing/2014/main" id="{BD45B9AC-BC62-1590-B247-2CD39525856A}"/>
              </a:ext>
            </a:extLst>
          </p:cNvPr>
          <p:cNvSpPr>
            <a:spLocks noGrp="1"/>
          </p:cNvSpPr>
          <p:nvPr/>
        </p:nvSpPr>
        <p:spPr>
          <a:xfrm>
            <a:off x="3395398" y="115466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77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Обработчик сообщений </a:t>
            </a:r>
            <a:r>
              <a:rPr lang="af-ZA" sz="1800" b="1" dirty="0"/>
              <a:t>telegram </a:t>
            </a:r>
            <a:r>
              <a:rPr lang="ru-RU" sz="1800" b="1" dirty="0"/>
              <a:t>бота</a:t>
            </a:r>
            <a:endParaRPr lang="ru-RU" sz="24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F9580A0-F496-E7A0-7662-BD4130C798A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" b="1444"/>
          <a:stretch>
            <a:fillRect/>
          </a:stretch>
        </p:blipFill>
        <p:spPr>
          <a:xfrm>
            <a:off x="474663" y="1119188"/>
            <a:ext cx="11153775" cy="5237162"/>
          </a:xfrm>
        </p:spPr>
      </p:pic>
    </p:spTree>
    <p:extLst>
      <p:ext uri="{BB962C8B-B14F-4D97-AF65-F5344CB8AC3E}">
        <p14:creationId xmlns:p14="http://schemas.microsoft.com/office/powerpoint/2010/main" val="193438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Обработчик ответа </a:t>
            </a:r>
            <a:r>
              <a:rPr lang="en-US" sz="1800" b="1" dirty="0"/>
              <a:t>ChatGPT</a:t>
            </a:r>
            <a:endParaRPr lang="ru-RU" sz="24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8949AA-1AAA-B962-487C-0817F1C917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" b="1940"/>
          <a:stretch>
            <a:fillRect/>
          </a:stretch>
        </p:blipFill>
        <p:spPr>
          <a:xfrm>
            <a:off x="474663" y="1119188"/>
            <a:ext cx="11153775" cy="5118100"/>
          </a:xfrm>
        </p:spPr>
      </p:pic>
    </p:spTree>
    <p:extLst>
      <p:ext uri="{BB962C8B-B14F-4D97-AF65-F5344CB8AC3E}">
        <p14:creationId xmlns:p14="http://schemas.microsoft.com/office/powerpoint/2010/main" val="61419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en-US" sz="2400" b="1" dirty="0"/>
            </a:br>
            <a:r>
              <a:rPr lang="ru-RU" sz="1800" b="1" dirty="0"/>
              <a:t>Скрины</a:t>
            </a:r>
            <a:r>
              <a:rPr lang="ru-RU" sz="2400" b="1" dirty="0"/>
              <a:t> </a:t>
            </a:r>
            <a:r>
              <a:rPr lang="en-US" sz="1800" b="1" dirty="0"/>
              <a:t>“</a:t>
            </a:r>
            <a:r>
              <a:rPr lang="ru-RU" sz="1800" b="1" dirty="0"/>
              <a:t>Незарегистрированный пользователь</a:t>
            </a:r>
            <a:r>
              <a:rPr lang="en-US" sz="1800" b="1" dirty="0"/>
              <a:t>”</a:t>
            </a:r>
            <a:r>
              <a:rPr lang="ru-RU" sz="1800" b="1" dirty="0"/>
              <a:t>, </a:t>
            </a:r>
            <a:r>
              <a:rPr lang="en-US" sz="1800" b="1" dirty="0"/>
              <a:t>“</a:t>
            </a:r>
            <a:r>
              <a:rPr lang="ru-RU" sz="1800" b="1" dirty="0"/>
              <a:t> Ответ зарегистрированному пользователю</a:t>
            </a:r>
            <a:r>
              <a:rPr lang="en-US" sz="1800" b="1" dirty="0"/>
              <a:t>”</a:t>
            </a:r>
            <a:endParaRPr lang="ru-RU" sz="24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Рисунок 5">
            <a:extLst>
              <a:ext uri="{FF2B5EF4-FFF2-40B4-BE49-F238E27FC236}">
                <a16:creationId xmlns:a16="http://schemas.microsoft.com/office/drawing/2014/main" id="{F7167418-9E55-B9AF-C57F-DFEDB0E6D262}"/>
              </a:ext>
            </a:extLst>
          </p:cNvPr>
          <p:cNvSpPr txBox="1">
            <a:spLocks/>
          </p:cNvSpPr>
          <p:nvPr/>
        </p:nvSpPr>
        <p:spPr>
          <a:xfrm>
            <a:off x="516097" y="1404142"/>
            <a:ext cx="5401203" cy="4548662"/>
          </a:xfrm>
          <a:prstGeom prst="roundRect">
            <a:avLst>
              <a:gd name="adj" fmla="val 1590"/>
            </a:avLst>
          </a:prstGeom>
        </p:spPr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31AF7C99-9CE3-68D8-B21A-EEDD6D1422AD}"/>
              </a:ext>
            </a:extLst>
          </p:cNvPr>
          <p:cNvSpPr txBox="1">
            <a:spLocks/>
          </p:cNvSpPr>
          <p:nvPr/>
        </p:nvSpPr>
        <p:spPr>
          <a:xfrm>
            <a:off x="378693" y="1546659"/>
            <a:ext cx="5401203" cy="4548662"/>
          </a:xfrm>
          <a:prstGeom prst="roundRect">
            <a:avLst>
              <a:gd name="adj" fmla="val 1590"/>
            </a:avLst>
          </a:prstGeom>
        </p:spPr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B8D48310-7DC6-055F-30D3-BA7C042C3C3C}"/>
              </a:ext>
            </a:extLst>
          </p:cNvPr>
          <p:cNvSpPr txBox="1">
            <a:spLocks/>
          </p:cNvSpPr>
          <p:nvPr/>
        </p:nvSpPr>
        <p:spPr>
          <a:xfrm>
            <a:off x="563566" y="1359219"/>
            <a:ext cx="5401203" cy="4548662"/>
          </a:xfrm>
          <a:prstGeom prst="roundRect">
            <a:avLst>
              <a:gd name="adj" fmla="val 1590"/>
            </a:avLst>
          </a:prstGeom>
        </p:spPr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5056719-9C87-7BEF-7A29-CDF42C3C5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" b="268"/>
          <a:stretch>
            <a:fillRect/>
          </a:stretch>
        </p:blipFill>
        <p:spPr>
          <a:xfrm>
            <a:off x="468629" y="1358900"/>
            <a:ext cx="5400675" cy="4878388"/>
          </a:xfrm>
          <a:prstGeom prst="roundRect">
            <a:avLst>
              <a:gd name="adj" fmla="val 1590"/>
            </a:avLst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78C0F6-CD50-7637-E98A-1BFC60384CA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" b="522"/>
          <a:stretch>
            <a:fillRect/>
          </a:stretch>
        </p:blipFill>
        <p:spPr>
          <a:xfrm>
            <a:off x="6227763" y="1358900"/>
            <a:ext cx="5400675" cy="4878388"/>
          </a:xfrm>
        </p:spPr>
      </p:pic>
    </p:spTree>
    <p:extLst>
      <p:ext uri="{BB962C8B-B14F-4D97-AF65-F5344CB8AC3E}">
        <p14:creationId xmlns:p14="http://schemas.microsoft.com/office/powerpoint/2010/main" val="119496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Обработчик команды регистрации пользователя </a:t>
            </a:r>
            <a:r>
              <a:rPr lang="en-US" sz="1800" b="1" dirty="0"/>
              <a:t>/start</a:t>
            </a:r>
            <a:endParaRPr lang="ru-RU" sz="24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4363AE-FCD0-9148-11BE-FB0E21A0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7" y="1438076"/>
            <a:ext cx="11222475" cy="40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04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en-US" sz="2400" b="1" dirty="0"/>
            </a:br>
            <a:r>
              <a:rPr lang="ru-RU" sz="1800" b="1" dirty="0"/>
              <a:t>Скрины</a:t>
            </a:r>
            <a:r>
              <a:rPr lang="ru-RU" sz="2400" b="1" dirty="0"/>
              <a:t> </a:t>
            </a:r>
            <a:r>
              <a:rPr lang="en-US" sz="1800" b="1" dirty="0"/>
              <a:t>“</a:t>
            </a:r>
            <a:r>
              <a:rPr lang="ru-RU" sz="1800" b="1" dirty="0"/>
              <a:t>Регистрация пользователя</a:t>
            </a:r>
            <a:r>
              <a:rPr lang="en-US" sz="1800" b="1" dirty="0"/>
              <a:t>”</a:t>
            </a:r>
            <a:r>
              <a:rPr lang="ru-RU" sz="1800" b="1" dirty="0"/>
              <a:t>, </a:t>
            </a:r>
            <a:r>
              <a:rPr lang="en-US" sz="1800" b="1" dirty="0"/>
              <a:t>“</a:t>
            </a:r>
            <a:r>
              <a:rPr lang="ru-RU" sz="1800" b="1" dirty="0"/>
              <a:t> Если пользователь уже зарегистрирован</a:t>
            </a:r>
            <a:r>
              <a:rPr lang="en-US" sz="1800" b="1" dirty="0"/>
              <a:t>”</a:t>
            </a:r>
            <a:endParaRPr lang="ru-RU" sz="24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17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Рисунок 5">
            <a:extLst>
              <a:ext uri="{FF2B5EF4-FFF2-40B4-BE49-F238E27FC236}">
                <a16:creationId xmlns:a16="http://schemas.microsoft.com/office/drawing/2014/main" id="{F7167418-9E55-B9AF-C57F-DFEDB0E6D262}"/>
              </a:ext>
            </a:extLst>
          </p:cNvPr>
          <p:cNvSpPr txBox="1">
            <a:spLocks/>
          </p:cNvSpPr>
          <p:nvPr/>
        </p:nvSpPr>
        <p:spPr>
          <a:xfrm>
            <a:off x="516097" y="1404142"/>
            <a:ext cx="5401203" cy="4548662"/>
          </a:xfrm>
          <a:prstGeom prst="roundRect">
            <a:avLst>
              <a:gd name="adj" fmla="val 1590"/>
            </a:avLst>
          </a:prstGeom>
        </p:spPr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31AF7C99-9CE3-68D8-B21A-EEDD6D1422AD}"/>
              </a:ext>
            </a:extLst>
          </p:cNvPr>
          <p:cNvSpPr txBox="1">
            <a:spLocks/>
          </p:cNvSpPr>
          <p:nvPr/>
        </p:nvSpPr>
        <p:spPr>
          <a:xfrm>
            <a:off x="378693" y="1546659"/>
            <a:ext cx="5401203" cy="4548662"/>
          </a:xfrm>
          <a:prstGeom prst="roundRect">
            <a:avLst>
              <a:gd name="adj" fmla="val 1590"/>
            </a:avLst>
          </a:prstGeom>
        </p:spPr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B8D48310-7DC6-055F-30D3-BA7C042C3C3C}"/>
              </a:ext>
            </a:extLst>
          </p:cNvPr>
          <p:cNvSpPr txBox="1">
            <a:spLocks/>
          </p:cNvSpPr>
          <p:nvPr/>
        </p:nvSpPr>
        <p:spPr>
          <a:xfrm>
            <a:off x="563566" y="1359219"/>
            <a:ext cx="5401203" cy="4548662"/>
          </a:xfrm>
          <a:prstGeom prst="roundRect">
            <a:avLst>
              <a:gd name="adj" fmla="val 1590"/>
            </a:avLst>
          </a:prstGeom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5D609B-7067-235B-8085-63F50E127F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" b="1709"/>
          <a:stretch>
            <a:fillRect/>
          </a:stretch>
        </p:blipFill>
        <p:spPr>
          <a:xfrm>
            <a:off x="475505" y="1309922"/>
            <a:ext cx="5400675" cy="4927915"/>
          </a:xfr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ED34322-1919-E68E-9865-37D5D26AE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33" y="1309922"/>
            <a:ext cx="5400675" cy="490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1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Обработчик команды очистки контекста </a:t>
            </a:r>
            <a:r>
              <a:rPr lang="en-US" sz="1800" b="1" dirty="0"/>
              <a:t>/clear</a:t>
            </a:r>
            <a:endParaRPr lang="ru-RU" sz="24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18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F6D4BF-DFB2-AEBD-38DD-31281DF11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6" y="1500107"/>
            <a:ext cx="11131827" cy="399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52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Обработчик команды сброса счетчика токенов </a:t>
            </a:r>
            <a:r>
              <a:rPr lang="en-US" sz="1800" b="1" dirty="0"/>
              <a:t>/tokens</a:t>
            </a:r>
            <a:endParaRPr lang="ru-RU" sz="24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19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A4BCC3-8A7A-2BF3-281F-07188BE7C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7" y="1457054"/>
            <a:ext cx="11197847" cy="42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2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ru-RU" b="1" dirty="0"/>
              <a:t>Развитие и перспективы ИИ</a:t>
            </a:r>
            <a:endParaRPr lang="ru-RU" dirty="0"/>
          </a:p>
        </p:txBody>
      </p:sp>
      <p:sp>
        <p:nvSpPr>
          <p:cNvPr id="3" name="Рисунок 6">
            <a:extLst>
              <a:ext uri="{FF2B5EF4-FFF2-40B4-BE49-F238E27FC236}">
                <a16:creationId xmlns:a16="http://schemas.microsoft.com/office/drawing/2014/main" id="{BD45B9AC-BC62-1590-B247-2CD39525856A}"/>
              </a:ext>
            </a:extLst>
          </p:cNvPr>
          <p:cNvSpPr>
            <a:spLocks noGrp="1"/>
          </p:cNvSpPr>
          <p:nvPr/>
        </p:nvSpPr>
        <p:spPr>
          <a:xfrm>
            <a:off x="3395398" y="115466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6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ru-RU" sz="2400" b="1" dirty="0"/>
              <a:t>Реализация бота:</a:t>
            </a:r>
            <a:br>
              <a:rPr lang="en-US" sz="2400" b="1" dirty="0"/>
            </a:br>
            <a:r>
              <a:rPr lang="ru-RU" sz="1800" b="1" dirty="0"/>
              <a:t>Скрины</a:t>
            </a:r>
            <a:r>
              <a:rPr lang="ru-RU" sz="2400" b="1" dirty="0"/>
              <a:t> </a:t>
            </a:r>
            <a:r>
              <a:rPr lang="en-US" sz="1800" b="1" dirty="0"/>
              <a:t>“</a:t>
            </a:r>
            <a:r>
              <a:rPr lang="ru-RU" sz="1800" b="1" dirty="0"/>
              <a:t>Команды /</a:t>
            </a:r>
            <a:r>
              <a:rPr lang="en-US" sz="1800" b="1" dirty="0"/>
              <a:t>clear </a:t>
            </a:r>
            <a:r>
              <a:rPr lang="ru-RU" sz="1800" b="1" dirty="0"/>
              <a:t>и </a:t>
            </a:r>
            <a:r>
              <a:rPr lang="en-US" sz="1800" b="1" dirty="0"/>
              <a:t>/tokens </a:t>
            </a:r>
            <a:r>
              <a:rPr lang="ru-RU" sz="1800" b="1" dirty="0"/>
              <a:t>для не зарегистрированного пользователя</a:t>
            </a:r>
            <a:r>
              <a:rPr lang="en-US" sz="1800" b="1" dirty="0"/>
              <a:t>”</a:t>
            </a:r>
            <a:r>
              <a:rPr lang="ru-RU" sz="1800" b="1" dirty="0"/>
              <a:t>,</a:t>
            </a:r>
            <a:br>
              <a:rPr lang="ru-RU" sz="1800" b="1" dirty="0"/>
            </a:br>
            <a:r>
              <a:rPr lang="en-US" sz="1800" b="1" dirty="0"/>
              <a:t>“</a:t>
            </a:r>
            <a:r>
              <a:rPr lang="ru-RU" sz="1800" b="1" dirty="0"/>
              <a:t>Команда /</a:t>
            </a:r>
            <a:r>
              <a:rPr lang="en-US" sz="1800" b="1" dirty="0"/>
              <a:t>clear </a:t>
            </a:r>
            <a:r>
              <a:rPr lang="ru-RU" sz="1800" b="1" dirty="0"/>
              <a:t> для зарегистрированного пользователя</a:t>
            </a:r>
            <a:r>
              <a:rPr lang="en-US" sz="1800" b="1" dirty="0"/>
              <a:t>”</a:t>
            </a:r>
            <a:endParaRPr lang="ru-RU" sz="24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20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Рисунок 5">
            <a:extLst>
              <a:ext uri="{FF2B5EF4-FFF2-40B4-BE49-F238E27FC236}">
                <a16:creationId xmlns:a16="http://schemas.microsoft.com/office/drawing/2014/main" id="{F7167418-9E55-B9AF-C57F-DFEDB0E6D262}"/>
              </a:ext>
            </a:extLst>
          </p:cNvPr>
          <p:cNvSpPr txBox="1">
            <a:spLocks/>
          </p:cNvSpPr>
          <p:nvPr/>
        </p:nvSpPr>
        <p:spPr>
          <a:xfrm>
            <a:off x="516097" y="1404142"/>
            <a:ext cx="5401203" cy="4548662"/>
          </a:xfrm>
          <a:prstGeom prst="roundRect">
            <a:avLst>
              <a:gd name="adj" fmla="val 1590"/>
            </a:avLst>
          </a:prstGeom>
        </p:spPr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31AF7C99-9CE3-68D8-B21A-EEDD6D1422AD}"/>
              </a:ext>
            </a:extLst>
          </p:cNvPr>
          <p:cNvSpPr txBox="1">
            <a:spLocks/>
          </p:cNvSpPr>
          <p:nvPr/>
        </p:nvSpPr>
        <p:spPr>
          <a:xfrm>
            <a:off x="378693" y="1546659"/>
            <a:ext cx="5401203" cy="4548662"/>
          </a:xfrm>
          <a:prstGeom prst="roundRect">
            <a:avLst>
              <a:gd name="adj" fmla="val 1590"/>
            </a:avLst>
          </a:prstGeom>
        </p:spPr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B8D48310-7DC6-055F-30D3-BA7C042C3C3C}"/>
              </a:ext>
            </a:extLst>
          </p:cNvPr>
          <p:cNvSpPr txBox="1">
            <a:spLocks/>
          </p:cNvSpPr>
          <p:nvPr/>
        </p:nvSpPr>
        <p:spPr>
          <a:xfrm>
            <a:off x="563566" y="1359219"/>
            <a:ext cx="5401203" cy="4548662"/>
          </a:xfrm>
          <a:prstGeom prst="roundRect">
            <a:avLst>
              <a:gd name="adj" fmla="val 1590"/>
            </a:avLst>
          </a:prstGeom>
        </p:spPr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3261DDF-40A7-DFD3-5FF0-24D03410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>
          <a:xfrm>
            <a:off x="475505" y="1358900"/>
            <a:ext cx="5400675" cy="4997450"/>
          </a:xfrm>
          <a:prstGeom prst="roundRect">
            <a:avLst>
              <a:gd name="adj" fmla="val 1590"/>
            </a:avLst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998593E-F2C6-602D-33B5-5CE83A635CC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>
          <a:xfrm>
            <a:off x="6227763" y="1358900"/>
            <a:ext cx="5400675" cy="4997450"/>
          </a:xfrm>
        </p:spPr>
      </p:pic>
    </p:spTree>
    <p:extLst>
      <p:ext uri="{BB962C8B-B14F-4D97-AF65-F5344CB8AC3E}">
        <p14:creationId xmlns:p14="http://schemas.microsoft.com/office/powerpoint/2010/main" val="105552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421498" cy="835738"/>
          </a:xfrm>
        </p:spPr>
        <p:txBody>
          <a:bodyPr anchor="ctr">
            <a:normAutofit fontScale="90000"/>
          </a:bodyPr>
          <a:lstStyle/>
          <a:p>
            <a:r>
              <a:rPr lang="ru-RU" sz="2400" b="1" dirty="0"/>
              <a:t>Реализация бота:</a:t>
            </a:r>
            <a:br>
              <a:rPr lang="en-US" sz="2400" b="1" dirty="0"/>
            </a:br>
            <a:r>
              <a:rPr lang="ru-RU" sz="1800" b="1" dirty="0"/>
              <a:t>Скрины</a:t>
            </a:r>
            <a:r>
              <a:rPr lang="ru-RU" sz="2400" b="1" dirty="0"/>
              <a:t> </a:t>
            </a:r>
            <a:r>
              <a:rPr lang="en-US" sz="1800" b="1" dirty="0"/>
              <a:t>“</a:t>
            </a:r>
            <a:r>
              <a:rPr lang="ru-RU" sz="1800" b="1" dirty="0"/>
              <a:t>Команда /</a:t>
            </a:r>
            <a:r>
              <a:rPr lang="en-US" sz="1800" b="1" dirty="0"/>
              <a:t>tokens </a:t>
            </a:r>
            <a:r>
              <a:rPr lang="ru-RU" sz="1800" b="1" dirty="0"/>
              <a:t> для зарегистрированного пользователя</a:t>
            </a:r>
            <a:r>
              <a:rPr lang="en-US" sz="1800" b="1" dirty="0"/>
              <a:t>”</a:t>
            </a:r>
            <a:r>
              <a:rPr lang="ru-RU" sz="1800" b="1" dirty="0"/>
              <a:t>. </a:t>
            </a:r>
            <a:r>
              <a:rPr lang="en-US" sz="1800" b="1" dirty="0"/>
              <a:t>“</a:t>
            </a:r>
            <a:r>
              <a:rPr lang="ru-RU" sz="1800" b="1" dirty="0"/>
              <a:t>Ограничение сброса счетчика токенов</a:t>
            </a:r>
            <a:r>
              <a:rPr lang="en-US" sz="1800" b="1" dirty="0"/>
              <a:t>”</a:t>
            </a:r>
            <a:endParaRPr lang="ru-RU" sz="24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21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Рисунок 5">
            <a:extLst>
              <a:ext uri="{FF2B5EF4-FFF2-40B4-BE49-F238E27FC236}">
                <a16:creationId xmlns:a16="http://schemas.microsoft.com/office/drawing/2014/main" id="{F7167418-9E55-B9AF-C57F-DFEDB0E6D262}"/>
              </a:ext>
            </a:extLst>
          </p:cNvPr>
          <p:cNvSpPr txBox="1">
            <a:spLocks/>
          </p:cNvSpPr>
          <p:nvPr/>
        </p:nvSpPr>
        <p:spPr>
          <a:xfrm>
            <a:off x="516097" y="1404142"/>
            <a:ext cx="5401203" cy="4548662"/>
          </a:xfrm>
          <a:prstGeom prst="roundRect">
            <a:avLst>
              <a:gd name="adj" fmla="val 1590"/>
            </a:avLst>
          </a:prstGeom>
        </p:spPr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31AF7C99-9CE3-68D8-B21A-EEDD6D1422AD}"/>
              </a:ext>
            </a:extLst>
          </p:cNvPr>
          <p:cNvSpPr txBox="1">
            <a:spLocks/>
          </p:cNvSpPr>
          <p:nvPr/>
        </p:nvSpPr>
        <p:spPr>
          <a:xfrm>
            <a:off x="378693" y="1546659"/>
            <a:ext cx="5401203" cy="4548662"/>
          </a:xfrm>
          <a:prstGeom prst="roundRect">
            <a:avLst>
              <a:gd name="adj" fmla="val 1590"/>
            </a:avLst>
          </a:prstGeom>
        </p:spPr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B8D48310-7DC6-055F-30D3-BA7C042C3C3C}"/>
              </a:ext>
            </a:extLst>
          </p:cNvPr>
          <p:cNvSpPr txBox="1">
            <a:spLocks/>
          </p:cNvSpPr>
          <p:nvPr/>
        </p:nvSpPr>
        <p:spPr>
          <a:xfrm>
            <a:off x="563566" y="1359219"/>
            <a:ext cx="5401203" cy="4548662"/>
          </a:xfrm>
          <a:prstGeom prst="roundRect">
            <a:avLst>
              <a:gd name="adj" fmla="val 1590"/>
            </a:avLst>
          </a:prstGeom>
        </p:spPr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7DA8AA-D551-39BE-D6E0-B190E3F2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" b="268"/>
          <a:stretch>
            <a:fillRect/>
          </a:stretch>
        </p:blipFill>
        <p:spPr>
          <a:xfrm>
            <a:off x="420341" y="1358900"/>
            <a:ext cx="5400675" cy="4878388"/>
          </a:xfrm>
          <a:prstGeom prst="roundRect">
            <a:avLst>
              <a:gd name="adj" fmla="val 1590"/>
            </a:avLst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6475D67-E27B-6F06-4096-2AB6EB27C95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" b="268"/>
          <a:stretch>
            <a:fillRect/>
          </a:stretch>
        </p:blipFill>
        <p:spPr>
          <a:xfrm>
            <a:off x="6227763" y="1358900"/>
            <a:ext cx="5400675" cy="4878388"/>
          </a:xfrm>
        </p:spPr>
      </p:pic>
    </p:spTree>
    <p:extLst>
      <p:ext uri="{BB962C8B-B14F-4D97-AF65-F5344CB8AC3E}">
        <p14:creationId xmlns:p14="http://schemas.microsoft.com/office/powerpoint/2010/main" val="881275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Функция сброса счетчика токенов  и  Функция очистки контекста беседы</a:t>
            </a:r>
            <a:endParaRPr lang="ru-RU" sz="24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22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452A57-1A53-05A1-7E7E-4346373BB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8" y="1514272"/>
            <a:ext cx="11082386" cy="34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5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Функция проверки превышения лимита токенов и лимита контекста беседы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23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1563EA-BE15-CEAE-F697-877A04FC5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7" y="1463512"/>
            <a:ext cx="11197996" cy="45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48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976" y="283369"/>
            <a:ext cx="10364473" cy="835738"/>
          </a:xfrm>
        </p:spPr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Загрузка данных из БД в оперативную память. Функция регистрации пользователя.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24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B9D8EA-311E-59CD-75F5-5A157A50F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2" y="1428471"/>
            <a:ext cx="11069595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976" y="283369"/>
            <a:ext cx="10364473" cy="835738"/>
          </a:xfrm>
        </p:spPr>
        <p:txBody>
          <a:bodyPr anchor="ctr">
            <a:normAutofit fontScale="90000"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Функция сохранения данных в БД, Функция обновления информации о пользователе, Функция очистки истории чата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25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B998FA-9275-8A04-46B0-F344FF230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1" y="1430259"/>
            <a:ext cx="11094142" cy="49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0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976" y="283369"/>
            <a:ext cx="10364473" cy="835738"/>
          </a:xfrm>
        </p:spPr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Настройка логирования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26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214A63-E7D7-9069-5BD3-22DF3C172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6" y="1523799"/>
            <a:ext cx="11148684" cy="430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8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ru-RU" sz="3200" b="1" dirty="0"/>
              <a:t>Реализация бота:</a:t>
            </a:r>
            <a:br>
              <a:rPr lang="ru-RU" sz="3200" b="1" dirty="0"/>
            </a:br>
            <a:r>
              <a:rPr lang="ru-RU" sz="2400" b="1" dirty="0"/>
              <a:t>Пример логов: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27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5">
            <a:extLst>
              <a:ext uri="{FF2B5EF4-FFF2-40B4-BE49-F238E27FC236}">
                <a16:creationId xmlns:a16="http://schemas.microsoft.com/office/drawing/2014/main" id="{2B48EDE1-EFDB-EA98-B94F-530758F75796}"/>
              </a:ext>
            </a:extLst>
          </p:cNvPr>
          <p:cNvSpPr txBox="1">
            <a:spLocks/>
          </p:cNvSpPr>
          <p:nvPr/>
        </p:nvSpPr>
        <p:spPr>
          <a:xfrm>
            <a:off x="563562" y="1271508"/>
            <a:ext cx="5547259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024-04-13 15:25:49,667 - INFO - </a:t>
            </a:r>
            <a:r>
              <a:rPr lang="ru-RU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сообщение от </a:t>
            </a: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389396171: </a:t>
            </a:r>
            <a:r>
              <a:rPr lang="ru-RU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0" indent="0">
              <a:buNone/>
            </a:pP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2024-04-13 15:25:49,670 - INFO - full_context_length user 389396171: 1627</a:t>
            </a:r>
          </a:p>
          <a:p>
            <a:pPr marL="0" indent="0">
              <a:buNone/>
            </a:pP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2024-04-13 15:25:51,542 - INFO - error_code=unsupported_country_region_territory error_message='Country, region, or territory not supported' error_param=None error_type=request_forbidden message='OpenAI API error received' stream_error=False</a:t>
            </a:r>
          </a:p>
          <a:p>
            <a:pPr marL="0" indent="0">
              <a:buNone/>
            </a:pP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2024-04-13 15:25:51,544 - ERROR - </a:t>
            </a:r>
            <a:r>
              <a:rPr lang="ru-RU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</a:t>
            </a: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openAPI </a:t>
            </a:r>
            <a:r>
              <a:rPr lang="ru-RU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не доступен</a:t>
            </a:r>
          </a:p>
          <a:p>
            <a:pPr marL="0" indent="0">
              <a:buNone/>
            </a:pPr>
            <a:r>
              <a:rPr lang="ru-RU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2024-04-13 15:25:51,558 - </a:t>
            </a: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 - </a:t>
            </a:r>
            <a:r>
              <a:rPr lang="ru-RU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сохранены в файл </a:t>
            </a: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users.csv</a:t>
            </a:r>
          </a:p>
          <a:p>
            <a:pPr marL="0" indent="0">
              <a:buNone/>
            </a:pP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2024-04-13 15:26:19,884 - INFO - </a:t>
            </a:r>
            <a:r>
              <a:rPr lang="ru-RU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сообщение от </a:t>
            </a: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389396171: </a:t>
            </a:r>
            <a:r>
              <a:rPr lang="ru-RU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0" indent="0">
              <a:buNone/>
            </a:pP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2024-04-13 15:26:19,889 - INFO - full_context_length user 389396171: 1699</a:t>
            </a:r>
          </a:p>
          <a:p>
            <a:pPr marL="0" indent="0">
              <a:buNone/>
            </a:pP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2024-04-13 15:26:19,976 - INFO - error_code=unsupported_country_region_territory error_message='Country, region, or territory not supported' error_param=None error_type=request_forbidden message='OpenAI API error received' stream_error=False</a:t>
            </a:r>
          </a:p>
          <a:p>
            <a:pPr marL="0" indent="0">
              <a:buNone/>
            </a:pP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2024-04-13 15:26:19,977 - ERROR - </a:t>
            </a:r>
            <a:r>
              <a:rPr lang="ru-RU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</a:t>
            </a:r>
            <a:r>
              <a:rPr lang="af-ZA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openAPI </a:t>
            </a:r>
            <a:r>
              <a:rPr lang="ru-RU" sz="1400" b="1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не доступен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E0A89C-4B1B-11C2-7531-395194BFA4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>
          <a:xfrm>
            <a:off x="6227763" y="1358900"/>
            <a:ext cx="5400675" cy="4997450"/>
          </a:xfrm>
        </p:spPr>
      </p:pic>
    </p:spTree>
    <p:extLst>
      <p:ext uri="{BB962C8B-B14F-4D97-AF65-F5344CB8AC3E}">
        <p14:creationId xmlns:p14="http://schemas.microsoft.com/office/powerpoint/2010/main" val="227191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976" y="283369"/>
            <a:ext cx="10364473" cy="835738"/>
          </a:xfrm>
        </p:spPr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используемые библиотеки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28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08055D-C98C-EAAD-EDFB-89F6F15A9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7" y="1571465"/>
            <a:ext cx="11109153" cy="28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8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976" y="283369"/>
            <a:ext cx="10364473" cy="835738"/>
          </a:xfrm>
        </p:spPr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параметры бота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29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5F1766-353E-E19E-5D2A-65EBD6786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" y="1519024"/>
            <a:ext cx="11226651" cy="37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2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Развитие 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145B7A-9068-BA02-9950-D036907C21D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b="7892"/>
          <a:stretch>
            <a:fillRect/>
          </a:stretch>
        </p:blipFill>
        <p:spPr>
          <a:xfrm>
            <a:off x="6227231" y="1218691"/>
            <a:ext cx="5401203" cy="4810914"/>
          </a:xfrm>
        </p:spPr>
      </p:pic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История искусственного интеллекта началась в середине XX века, когда начались разработки компьютерных программ, способных выполнять различные задачи от игры в шахматы до решения специфических задач. С тех пор сложность задач, которые может решать ИИ с каждым годом возрастает.</a:t>
            </a:r>
          </a:p>
          <a:p>
            <a:pPr algn="just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В настоящее время в связи с  возросшей  вычислительной мощностью компьютеров, развитием интернета и появлением больших объемов данных, искусственный интеллект стал ключевой областью исследований. Были разработаны новые подходы, такие как глубокое обучение, которое позволило ИИ учиться на больших объемах данных и решать сложные задачи, такие как распознавание образов и обработка естественного языка.</a:t>
            </a:r>
          </a:p>
        </p:txBody>
      </p:sp>
    </p:spTree>
    <p:extLst>
      <p:ext uri="{BB962C8B-B14F-4D97-AF65-F5344CB8AC3E}">
        <p14:creationId xmlns:p14="http://schemas.microsoft.com/office/powerpoint/2010/main" val="750792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Реализация бота:</a:t>
            </a:r>
            <a:br>
              <a:rPr lang="ru-RU" sz="2400" b="1" dirty="0"/>
            </a:br>
            <a:r>
              <a:rPr lang="ru-RU" sz="1800" b="1" dirty="0"/>
              <a:t>формат файла с БД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30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5">
            <a:extLst>
              <a:ext uri="{FF2B5EF4-FFF2-40B4-BE49-F238E27FC236}">
                <a16:creationId xmlns:a16="http://schemas.microsoft.com/office/drawing/2014/main" id="{2B48EDE1-EFDB-EA98-B94F-530758F75796}"/>
              </a:ext>
            </a:extLst>
          </p:cNvPr>
          <p:cNvSpPr txBox="1">
            <a:spLocks/>
          </p:cNvSpPr>
          <p:nvPr/>
        </p:nvSpPr>
        <p:spPr>
          <a:xfrm>
            <a:off x="627377" y="1271508"/>
            <a:ext cx="10907398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user_id,tokens,context,token_capacity,context_capacity,last_request_time,token_clear_time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389396171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231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 You: Привет </a:t>
            </a:r>
            <a:r>
              <a:rPr lang="ru-RU" sz="2000" dirty="0" err="1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Bot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Привет! Чем могу помочь? You: Что такое солнце </a:t>
            </a:r>
            <a:r>
              <a:rPr lang="ru-RU" sz="2000" dirty="0" err="1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Bot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Солнце - это звезда, находящаяся в центре Солнечной системы. Оно составляет около 99,86% от общей массы Солнечной системы и обеспечивает жизнь на Земле путем излучения света и тепла. Солнце является главным источником энергии, которая поддерживает жизнь на нашей планете."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B0F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1713012590.0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80808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1713012566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5692496997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194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," You: Кто такой грач? </a:t>
            </a:r>
            <a:r>
              <a:rPr lang="ru-RU" sz="2000" dirty="0" err="1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Bot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Грач - это птица из семейства врановых. Грачи обычно имеют черное оперение, серую голову и хвост, а также характерный клюв. Они обитают в городах, лесах, парках и других местах, где есть возможность найти пищу. Грачи известны своими социальными навыками, умением имитировать звуки и своей способностью адаптироваться к различным условиям обитания."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B0F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1713012655.0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80808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1713012625</a:t>
            </a:r>
          </a:p>
          <a:p>
            <a:pPr marL="0" indent="0">
              <a:buNone/>
            </a:pPr>
            <a:r>
              <a:rPr lang="ru-RU" sz="2000" dirty="0" err="1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ru-RU" sz="20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20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20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                                     </a:t>
            </a:r>
            <a:r>
              <a:rPr lang="ru-RU" sz="2000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token_capacity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-  количество доступных токенов</a:t>
            </a:r>
          </a:p>
          <a:p>
            <a:pPr marL="0" indent="0">
              <a:buNone/>
            </a:pP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- количество потраченных токенов         </a:t>
            </a:r>
            <a:r>
              <a:rPr lang="ru-RU" sz="2000" dirty="0" err="1">
                <a:solidFill>
                  <a:srgbClr val="00B0F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context_capacity</a:t>
            </a:r>
            <a:r>
              <a:rPr lang="ru-RU" sz="2000" dirty="0">
                <a:solidFill>
                  <a:srgbClr val="00B0F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– величина доступного контекста</a:t>
            </a:r>
          </a:p>
          <a:p>
            <a:pPr marL="0" indent="0">
              <a:buNone/>
            </a:pPr>
            <a:r>
              <a:rPr lang="ru-RU" sz="2000" dirty="0" err="1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сontext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– контекст беседы                                   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last_request_time</a:t>
            </a:r>
            <a:r>
              <a:rPr lang="ru-RU" sz="2000" dirty="0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– время последнего запроса</a:t>
            </a:r>
          </a:p>
          <a:p>
            <a:pPr marL="0" indent="0">
              <a:buNone/>
            </a:pPr>
            <a:r>
              <a:rPr lang="ru-RU" sz="2000" dirty="0" err="1">
                <a:solidFill>
                  <a:srgbClr val="080808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token_clear_time</a:t>
            </a:r>
            <a:r>
              <a:rPr lang="ru-RU" sz="2000" dirty="0">
                <a:solidFill>
                  <a:srgbClr val="080808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– время последнего сброса токенов</a:t>
            </a:r>
            <a:endParaRPr lang="en-US" sz="2000" dirty="0">
              <a:solidFill>
                <a:srgbClr val="080808"/>
              </a:solidFill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567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ru-RU" b="1" dirty="0"/>
              <a:t>Вывод</a:t>
            </a:r>
            <a:endParaRPr lang="ru-RU" dirty="0"/>
          </a:p>
        </p:txBody>
      </p:sp>
      <p:sp>
        <p:nvSpPr>
          <p:cNvPr id="3" name="Рисунок 6">
            <a:extLst>
              <a:ext uri="{FF2B5EF4-FFF2-40B4-BE49-F238E27FC236}">
                <a16:creationId xmlns:a16="http://schemas.microsoft.com/office/drawing/2014/main" id="{BD45B9AC-BC62-1590-B247-2CD39525856A}"/>
              </a:ext>
            </a:extLst>
          </p:cNvPr>
          <p:cNvSpPr>
            <a:spLocks noGrp="1"/>
          </p:cNvSpPr>
          <p:nvPr/>
        </p:nvSpPr>
        <p:spPr>
          <a:xfrm>
            <a:off x="3395398" y="115466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049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Вывод</a:t>
            </a:r>
            <a:endParaRPr lang="ru-RU" sz="18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32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5">
            <a:extLst>
              <a:ext uri="{FF2B5EF4-FFF2-40B4-BE49-F238E27FC236}">
                <a16:creationId xmlns:a16="http://schemas.microsoft.com/office/drawing/2014/main" id="{2B48EDE1-EFDB-EA98-B94F-530758F75796}"/>
              </a:ext>
            </a:extLst>
          </p:cNvPr>
          <p:cNvSpPr txBox="1">
            <a:spLocks/>
          </p:cNvSpPr>
          <p:nvPr/>
        </p:nvSpPr>
        <p:spPr>
          <a:xfrm>
            <a:off x="627377" y="1271508"/>
            <a:ext cx="10907398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Бот на основе чата GPT и Telegram представляет собой отличное решение. Он обеспечивает быстрые и точные ответы на запросы пользователей благодаря использованию искусственного интеллекта. Интеграция с Telegram делает его доступным и удобным для миллионов пользователей, что способствует его распространению. Третье преимущество заключается в возможности обеспечения конфиденциальности данных пользователей через разделение контента и регистрацию пользователей.</a:t>
            </a:r>
          </a:p>
          <a:p>
            <a:pPr algn="l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Развитие такого бота может быть в улучшение его способностей взаимодействия с пользователем, адаптацию под различные сферы применения (от образования и развлечений до бизнеса и здравоохранения).</a:t>
            </a:r>
          </a:p>
          <a:p>
            <a:pPr algn="l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Реализация такого решения на 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проста и эффективна благодаря наличию богатых библиотек для работы </a:t>
            </a:r>
            <a:r>
              <a:rPr lang="ru-RU" sz="200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 чат-ботами. 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Питон является популярным и легко читаемым языком программирования, что делает его отличным выбором для создания и развития ботов на основе искусственного интеллекта.</a:t>
            </a:r>
          </a:p>
        </p:txBody>
      </p:sp>
    </p:spTree>
    <p:extLst>
      <p:ext uri="{BB962C8B-B14F-4D97-AF65-F5344CB8AC3E}">
        <p14:creationId xmlns:p14="http://schemas.microsoft.com/office/powerpoint/2010/main" val="3405096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BD2304FD-C537-4F5D-7C94-23EAAF3D0984}"/>
              </a:ext>
            </a:extLst>
          </p:cNvPr>
          <p:cNvSpPr>
            <a:spLocks noGrp="1"/>
          </p:cNvSpPr>
          <p:nvPr/>
        </p:nvSpPr>
        <p:spPr>
          <a:xfrm>
            <a:off x="3395398" y="115466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Нейросети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Одна из разновидностей ИИ – нейронные сети. Нейронные сети развивались в течение длительного времени, но настоящий прорыв произошел в последние десятилетия благодаря развитию цифровых технологий.</a:t>
            </a:r>
          </a:p>
          <a:p>
            <a:pPr algn="just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Нейронные сети используются для анализа данных, принятия решений и выполнения различных задач, таких как прогнозирование, распознавание образов и управление. Одно из ключевых свойств нейросети - ее способность обучаться на основе имеющихся данных и улучшать свои результаты на основе обратной связи от пользователя. Нейросети применяются для обработки большого количества текстовой, графической, звуковой и другой информации.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ACF3E3-4F9F-E25F-A3FF-93241692C8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b="7892"/>
          <a:stretch>
            <a:fillRect/>
          </a:stretch>
        </p:blipFill>
        <p:spPr>
          <a:xfrm>
            <a:off x="6227231" y="1231271"/>
            <a:ext cx="5401203" cy="4676610"/>
          </a:xfrm>
        </p:spPr>
      </p:pic>
    </p:spTree>
    <p:extLst>
      <p:ext uri="{BB962C8B-B14F-4D97-AF65-F5344CB8AC3E}">
        <p14:creationId xmlns:p14="http://schemas.microsoft.com/office/powerpoint/2010/main" val="183878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Перспективы 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Сегодня искусственный интеллект применяется во многих сферах, от медицины до финансов и транспорта, и продолжает развиваться благодаря новым технологиям и подходам. Развитие искусственного 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-та имеет блестящие перспективы начиная от бытовых вопросов и заканчивая глобальными вопросами безопасности.</a:t>
            </a:r>
          </a:p>
          <a:p>
            <a:pPr algn="just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Разработка бота с искусственным интеллектом является одной из 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вных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областей современных технологий. Такие боты могут использоваться как интеллектуальные помощники, 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информа-ционные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коммерческие боты, боты –ассистенты и др.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CF797D-704A-E5FA-9784-D167FF27B1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b="7892"/>
          <a:stretch>
            <a:fillRect/>
          </a:stretch>
        </p:blipFill>
        <p:spPr>
          <a:xfrm>
            <a:off x="6227231" y="1195057"/>
            <a:ext cx="5401203" cy="4888872"/>
          </a:xfrm>
        </p:spPr>
      </p:pic>
    </p:spTree>
    <p:extLst>
      <p:ext uri="{BB962C8B-B14F-4D97-AF65-F5344CB8AC3E}">
        <p14:creationId xmlns:p14="http://schemas.microsoft.com/office/powerpoint/2010/main" val="3810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ru-RU" b="1" dirty="0"/>
              <a:t>Бот – интеллектуальный помощник</a:t>
            </a:r>
            <a:endParaRPr lang="ru-RU" dirty="0"/>
          </a:p>
        </p:txBody>
      </p:sp>
      <p:sp>
        <p:nvSpPr>
          <p:cNvPr id="3" name="Рисунок 6">
            <a:extLst>
              <a:ext uri="{FF2B5EF4-FFF2-40B4-BE49-F238E27FC236}">
                <a16:creationId xmlns:a16="http://schemas.microsoft.com/office/drawing/2014/main" id="{BD45B9AC-BC62-1590-B247-2CD39525856A}"/>
              </a:ext>
            </a:extLst>
          </p:cNvPr>
          <p:cNvSpPr>
            <a:spLocks noGrp="1"/>
          </p:cNvSpPr>
          <p:nvPr/>
        </p:nvSpPr>
        <p:spPr>
          <a:xfrm>
            <a:off x="3395398" y="115466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1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Цель разработки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00D4BA-0C47-1632-3FD3-4D3C63EB4A7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b="7892"/>
          <a:stretch>
            <a:fillRect/>
          </a:stretch>
        </p:blipFill>
        <p:spPr>
          <a:xfrm>
            <a:off x="6227231" y="1271508"/>
            <a:ext cx="5401203" cy="4848635"/>
          </a:xfrm>
        </p:spPr>
      </p:pic>
      <p:sp>
        <p:nvSpPr>
          <p:cNvPr id="4" name="Подзаголовок 5">
            <a:extLst>
              <a:ext uri="{FF2B5EF4-FFF2-40B4-BE49-F238E27FC236}">
                <a16:creationId xmlns:a16="http://schemas.microsoft.com/office/drawing/2014/main" id="{2B48EDE1-EFDB-EA98-B94F-530758F75796}"/>
              </a:ext>
            </a:extLst>
          </p:cNvPr>
          <p:cNvSpPr txBox="1">
            <a:spLocks/>
          </p:cNvSpPr>
          <p:nvPr/>
        </p:nvSpPr>
        <p:spPr>
          <a:xfrm>
            <a:off x="627377" y="12715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Цель разработки бота с ИИ на основе нейронной сети — создание 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интеллек-туального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помощника, который сможет автоматически обрабатывать и анализировать информацию и выдавать результаты в виде ответов на вопросы пользователей.</a:t>
            </a:r>
            <a:endParaRPr lang="en-US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Основа – использование готовых систем: мессенджера и нейросети, для упрощения разработки, быстрого старта обеспечения доступности для пользователей и улучшенной функциональности</a:t>
            </a:r>
          </a:p>
          <a:p>
            <a:pPr lvl="1" algn="just"/>
            <a:endParaRPr lang="ru-RU" sz="16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18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BCAC0F14-0E40-DADB-5334-3857D759E5B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Используемые инструменты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5">
            <a:extLst>
              <a:ext uri="{FF2B5EF4-FFF2-40B4-BE49-F238E27FC236}">
                <a16:creationId xmlns:a16="http://schemas.microsoft.com/office/drawing/2014/main" id="{2B48EDE1-EFDB-EA98-B94F-530758F75796}"/>
              </a:ext>
            </a:extLst>
          </p:cNvPr>
          <p:cNvSpPr txBox="1">
            <a:spLocks/>
          </p:cNvSpPr>
          <p:nvPr/>
        </p:nvSpPr>
        <p:spPr>
          <a:xfrm>
            <a:off x="627377" y="12715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Бот разработан на основе готовых систем: мессенджер "Telegram" и нейросеть "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 от 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ПО для связи между Telegram и 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разработано на языке 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с использованием библиотек:</a:t>
            </a:r>
            <a:endParaRPr lang="en-US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iogram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для создания ботов в Telegram</a:t>
            </a:r>
          </a:p>
          <a:p>
            <a:pPr algn="just"/>
            <a:r>
              <a:rPr lang="en-US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для доступа к </a:t>
            </a:r>
            <a:r>
              <a:rPr lang="af-ZA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API REST OpenAI (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ChatGPT)</a:t>
            </a:r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syncio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- модуль в Python, который 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ляет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инфраструктуру для написания асинхронных и параллельных приложений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80B5B3C-BA17-B8A9-B9C2-7B3F80F2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967" y="1377458"/>
            <a:ext cx="5451001" cy="36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94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ru-RU" sz="2400" b="1" dirty="0"/>
              <a:t>Помощник, который всегда с тобой! Какие задачи решает бот: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2FB3F44B-D49F-1E36-00DD-DE1629A141B6}"/>
              </a:ext>
            </a:extLst>
          </p:cNvPr>
          <p:cNvSpPr txBox="1">
            <a:spLocks/>
          </p:cNvSpPr>
          <p:nvPr/>
        </p:nvSpPr>
        <p:spPr>
          <a:xfrm>
            <a:off x="474977" y="11191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5">
            <a:extLst>
              <a:ext uri="{FF2B5EF4-FFF2-40B4-BE49-F238E27FC236}">
                <a16:creationId xmlns:a16="http://schemas.microsoft.com/office/drawing/2014/main" id="{2B48EDE1-EFDB-EA98-B94F-530758F75796}"/>
              </a:ext>
            </a:extLst>
          </p:cNvPr>
          <p:cNvSpPr txBox="1">
            <a:spLocks/>
          </p:cNvSpPr>
          <p:nvPr/>
        </p:nvSpPr>
        <p:spPr>
          <a:xfrm>
            <a:off x="627377" y="1271508"/>
            <a:ext cx="5483444" cy="51187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Бот на основе 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и 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ChatGPT </a:t>
            </a:r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 отличие от уже имеющихся систем может эффективно решать следующие задачи:</a:t>
            </a:r>
          </a:p>
          <a:p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Экономить время при поиске информации.</a:t>
            </a:r>
          </a:p>
          <a:p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Давать быстрые и точные ответы на широкий спектр вопросов благодаря использованию </a:t>
            </a:r>
            <a:r>
              <a:rPr lang="en-US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endParaRPr lang="ru-RU" sz="2000" dirty="0">
              <a:solidFill>
                <a:srgbClr val="080808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Обеспечивать удобство использования, быстрый и удобный доступ к функционалу. Бот доступен прямо в Telegram, что делает его использование максимально удобным для многих пользователей этой платформы. </a:t>
            </a:r>
          </a:p>
          <a:p>
            <a:r>
              <a:rPr lang="ru-RU" sz="2000" dirty="0">
                <a:solidFill>
                  <a:srgbClr val="080808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Гарантировать стабильную работу без использования VPN.     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841A697-9A3E-95B2-2AB1-23F1B2DD4F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r="1037"/>
          <a:stretch>
            <a:fillRect/>
          </a:stretch>
        </p:blipFill>
        <p:spPr>
          <a:xfrm>
            <a:off x="6227763" y="1358900"/>
            <a:ext cx="5400675" cy="4997450"/>
          </a:xfrm>
        </p:spPr>
      </p:pic>
    </p:spTree>
    <p:extLst>
      <p:ext uri="{BB962C8B-B14F-4D97-AF65-F5344CB8AC3E}">
        <p14:creationId xmlns:p14="http://schemas.microsoft.com/office/powerpoint/2010/main" val="2823763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1455</Words>
  <Application>Microsoft Office PowerPoint</Application>
  <PresentationFormat>Широкоэкранный</PresentationFormat>
  <Paragraphs>115</Paragraphs>
  <Slides>33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Тема Office</vt:lpstr>
      <vt:lpstr>Разработка бота с ИИ проблемы и решения</vt:lpstr>
      <vt:lpstr>Развитие и перспективы ИИ</vt:lpstr>
      <vt:lpstr>Развитие ИИ</vt:lpstr>
      <vt:lpstr>Нейросети</vt:lpstr>
      <vt:lpstr>Перспективы ИИ</vt:lpstr>
      <vt:lpstr>Бот – интеллектуальный помощник</vt:lpstr>
      <vt:lpstr>Цель разработки</vt:lpstr>
      <vt:lpstr>Используемые инструменты</vt:lpstr>
      <vt:lpstr>Помощник, который всегда с тобой! Какие задачи решает бот:</vt:lpstr>
      <vt:lpstr>Помощник, который всегда с тобой! Преимущества:</vt:lpstr>
      <vt:lpstr>Помощник, который всегда с тобой! Преимущества:</vt:lpstr>
      <vt:lpstr>Реализация бота</vt:lpstr>
      <vt:lpstr>Реализация бота: Обработчик сообщений telegram бота</vt:lpstr>
      <vt:lpstr>Реализация бота: Обработчик ответа ChatGPT</vt:lpstr>
      <vt:lpstr>Реализация бота: Скрины “Незарегистрированный пользователь”, “ Ответ зарегистрированному пользователю”</vt:lpstr>
      <vt:lpstr>Реализация бота: Обработчик команды регистрации пользователя /start</vt:lpstr>
      <vt:lpstr>Реализация бота: Скрины “Регистрация пользователя”, “ Если пользователь уже зарегистрирован”</vt:lpstr>
      <vt:lpstr>Реализация бота: Обработчик команды очистки контекста /clear</vt:lpstr>
      <vt:lpstr>Реализация бота: Обработчик команды сброса счетчика токенов /tokens</vt:lpstr>
      <vt:lpstr>Реализация бота: Скрины “Команды /clear и /tokens для не зарегистрированного пользователя”, “Команда /clear  для зарегистрированного пользователя”</vt:lpstr>
      <vt:lpstr>Реализация бота: Скрины “Команда /tokens  для зарегистрированного пользователя”. “Ограничение сброса счетчика токенов”</vt:lpstr>
      <vt:lpstr>Реализация бота: Функция сброса счетчика токенов  и  Функция очистки контекста беседы</vt:lpstr>
      <vt:lpstr>Реализация бота: Функция проверки превышения лимита токенов и лимита контекста беседы</vt:lpstr>
      <vt:lpstr>Реализация бота: Загрузка данных из БД в оперативную память. Функция регистрации пользователя. </vt:lpstr>
      <vt:lpstr>Реализация бота: Функция сохранения данных в БД, Функция обновления информации о пользователе, Функция очистки истории чата</vt:lpstr>
      <vt:lpstr>Реализация бота: Настройка логирования</vt:lpstr>
      <vt:lpstr>Реализация бота: Пример логов:</vt:lpstr>
      <vt:lpstr>Реализация бота: используемые библиотеки</vt:lpstr>
      <vt:lpstr>Реализация бота: параметры бота</vt:lpstr>
      <vt:lpstr>Реализация бота: формат файла с БД</vt:lpstr>
      <vt:lpstr>Вывод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Артемов</dc:creator>
  <cp:lastModifiedBy>Алексей Артемов</cp:lastModifiedBy>
  <cp:revision>30</cp:revision>
  <dcterms:created xsi:type="dcterms:W3CDTF">2024-04-10T19:39:01Z</dcterms:created>
  <dcterms:modified xsi:type="dcterms:W3CDTF">2024-04-13T13:17:57Z</dcterms:modified>
</cp:coreProperties>
</file>